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1" r:id="rId3"/>
    <p:sldId id="257" r:id="rId4"/>
    <p:sldId id="327" r:id="rId5"/>
    <p:sldId id="328" r:id="rId6"/>
    <p:sldId id="355" r:id="rId7"/>
    <p:sldId id="329" r:id="rId8"/>
    <p:sldId id="330" r:id="rId9"/>
    <p:sldId id="331" r:id="rId10"/>
    <p:sldId id="332" r:id="rId11"/>
    <p:sldId id="333" r:id="rId12"/>
    <p:sldId id="322" r:id="rId13"/>
    <p:sldId id="323" r:id="rId14"/>
    <p:sldId id="324" r:id="rId15"/>
    <p:sldId id="325" r:id="rId16"/>
    <p:sldId id="326" r:id="rId17"/>
    <p:sldId id="334" r:id="rId18"/>
    <p:sldId id="341" r:id="rId19"/>
    <p:sldId id="342" r:id="rId20"/>
    <p:sldId id="343" r:id="rId21"/>
    <p:sldId id="369" r:id="rId22"/>
    <p:sldId id="358" r:id="rId23"/>
    <p:sldId id="359" r:id="rId24"/>
    <p:sldId id="407" r:id="rId25"/>
    <p:sldId id="409" r:id="rId26"/>
    <p:sldId id="408" r:id="rId27"/>
    <p:sldId id="4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7103-6330-2CBF-7C39-1CE404D22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DB75C-5022-4966-7A5B-5C0ACA5D1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6BA5-652F-2D60-C15A-2AA0CC3D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B4F8-65D1-5DA4-C465-4D92F443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0D070-751B-0311-F0BC-8307E97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08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8BD1-8DE0-04FB-1C01-953F7F9E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EE72E-272E-071F-6A41-6D02292EA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C61FE-CE0D-65A0-FF42-EAF4EBE0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C2829-C0AC-B30B-5707-40112893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DC6B-E1D2-2B1F-8B82-4B8BFF5E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26A4C-F4A9-9F6B-F426-91D05D65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BB381-7C6E-925A-2EA2-F1A31C497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1A59E-7859-C0D6-8E68-7B39C8B4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55CB-D2D8-E377-4BBB-1D1FE94E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95C58-027C-7758-8C8B-0618F64D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4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962A-4CCF-82A5-E16B-9EB67612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5D90-AC58-F27F-39C8-E6B7D9CC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0F0D-D6D8-C94C-4E72-BBCB42A6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BDE1D-6DF1-7938-DB6C-64254C71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A92C-3724-D698-7137-48C820B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63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4B71-22D3-ECF6-A684-E16E4F24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05A6C-808A-51B5-83CE-2000AC7F4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D99D-7042-431C-F2CB-7E173C47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5285-605E-AC94-45AF-7D540430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C103-9863-9BCE-5FD1-272ADA7F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1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1CC8-2D53-892B-53ED-5DF3106C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456F-73BA-375A-65D1-0FABF547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B54DC-CD90-F99E-34B1-D993E1806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46308-0A03-FC79-8AF0-4F73E574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E5A3D-5428-6497-1D3F-1E68770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2C047-1116-81A9-A099-553EB91F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11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08E3-9EE7-8BFE-7D46-96DBD49C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7125E-BBB7-D67E-BDD4-959055B96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1FFE6-F968-0CDB-A8F3-018B3086F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E17AE-72C2-84E6-DFCB-04BCC93B7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9414C-17E6-420D-90C1-D5A4B1F4F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DD06-6903-3BBF-6038-AB958939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1FE8E-C6E9-7430-D8B8-9BF6383B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C19A-2518-5124-55E7-37BECB47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50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92BB-ABE3-43F3-0448-1CBE8DEF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26770-FD13-3EA3-617D-1B07CBA2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137B9-0C02-0B4D-5034-B4AB370C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E3D8C-EAB0-2A8E-CA27-DB55A7AC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71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42B7E-0360-5A34-2622-E524980C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36808-BDF0-8C56-32CA-45FF2668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8B18-4ABC-966D-F1AA-F7D2488D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4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C569-E41F-55FB-C784-DCB8F99B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9E1D-D1CE-E977-5FA3-D16BF01F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C8ED5-5D07-AF43-83D0-C8CB8084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4025-AA6D-B3A2-C63D-56F2627F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4432B-6616-20A5-1F5F-16A0A7F5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FE571-56A2-0465-5D87-23C5755F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62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7419-5519-4738-BA75-76A2E17B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BF043-29E3-E82F-60C5-6259E9AC0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9D0-BC52-A0E8-A51D-C51B2CCDF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556AD-412A-F9BA-5921-CD8B962B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E39C3-3DDE-E1D0-4DE0-DE4568CA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2C59A-679D-AE7E-E4F1-DF24B2F4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5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C96B0-6F9C-799B-8896-1B8B8DA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E1D9-65AA-A109-9FCB-90E361A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D5F6-489C-B868-6204-6AB747296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BE7D-CABF-4100-A288-9DF60FF2C963}" type="datetimeFigureOut">
              <a:rPr lang="en-IN" smtClean="0"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EE043-66A9-A17D-8378-E2C4A0C26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CF67-0430-859C-5467-6BF6A2CD5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D4F7-9401-4FC7-B5CD-CC29174AC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6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id="{7EB2936A-A7E4-6D59-1837-F445914C9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/>
              <a:t>RUNGTA COLLEGE OF DENTAL SCIENCES AND RESEARCH</a:t>
            </a:r>
            <a:endParaRPr lang="en-IN" altLang="en-US" sz="3600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710F2E-8152-DA3D-BB25-8F620437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REGENERATIVE ENDODONTICS</a:t>
            </a:r>
          </a:p>
          <a:p>
            <a:pPr>
              <a:defRPr/>
            </a:pPr>
            <a:r>
              <a:rPr lang="en-US" sz="2800" dirty="0"/>
              <a:t>DEPARTMENT OF CONSERVATIVE DENTISTRY AND ENDODONTICS</a:t>
            </a:r>
            <a:endParaRPr lang="en-IN" sz="2800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51124E81-87D4-1D5E-F116-C9998512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6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CEE7-F3F4-40A1-BCA5-72703FD3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79" y="838200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properties of Platelet Rich Fibrin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670F-15A7-45AC-9059-B04895DB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91237" cy="3416300"/>
          </a:xfrm>
        </p:spPr>
        <p:txBody>
          <a:bodyPr>
            <a:normAutofit/>
          </a:bodyPr>
          <a:lstStyle/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concentrate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specific composition and a 3D architecture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Multitude of growth factors such as PDGF,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β1,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IGF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F6BA1-14A3-49A0-86DE-3D93F0B75403}"/>
              </a:ext>
            </a:extLst>
          </p:cNvPr>
          <p:cNvSpPr txBox="1"/>
          <p:nvPr/>
        </p:nvSpPr>
        <p:spPr>
          <a:xfrm>
            <a:off x="2504049" y="4961002"/>
            <a:ext cx="911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Hotwani</a:t>
            </a:r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Platelet rich fibrin – A novel acumen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regenerative endodontic therapy.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Restor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Endod</a:t>
            </a:r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61497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E1CA-7106-453C-A1FC-8F135AA5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Attributes of platelet‑rich fibrin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EBF-0E2F-4FBA-8E64-994A1643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6648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Ideal biomaterial for pulp‑dentin complex regeneration</a:t>
            </a:r>
          </a:p>
          <a:p>
            <a:pPr marL="0" indent="0">
              <a:buNone/>
            </a:pPr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Prevents the early encroachment of undesired cells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 between desire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undesired cells</a:t>
            </a:r>
          </a:p>
          <a:p>
            <a:pPr marL="0" indent="0">
              <a:buNone/>
            </a:pPr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Healing and inter positional biomaterial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Accelerates wound closure and mucosal healing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 bandage  and growth factor release</a:t>
            </a:r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48407-78E0-473F-B738-F775338C2E06}"/>
              </a:ext>
            </a:extLst>
          </p:cNvPr>
          <p:cNvSpPr txBox="1"/>
          <p:nvPr/>
        </p:nvSpPr>
        <p:spPr>
          <a:xfrm>
            <a:off x="6338197" y="6133514"/>
            <a:ext cx="497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Shivashankar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 2013</a:t>
            </a:r>
          </a:p>
        </p:txBody>
      </p:sp>
    </p:spTree>
    <p:extLst>
      <p:ext uri="{BB962C8B-B14F-4D97-AF65-F5344CB8AC3E}">
        <p14:creationId xmlns:p14="http://schemas.microsoft.com/office/powerpoint/2010/main" val="18500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74AB-5CAA-427E-B808-3BD81A38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i="1" dirty="0"/>
              <a:t>COLLAGEN</a:t>
            </a:r>
            <a:br>
              <a:rPr lang="en-ZW" i="1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F7F6-A8C9-4115-94CC-B6F67CEA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2" y="2603500"/>
            <a:ext cx="10607040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ZW" i="1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 in extracellular matrices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great tensile strength in tissues.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cells and growth factors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with natural tissues after undergoing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</a:p>
        </p:txBody>
      </p:sp>
    </p:spTree>
    <p:extLst>
      <p:ext uri="{BB962C8B-B14F-4D97-AF65-F5344CB8AC3E}">
        <p14:creationId xmlns:p14="http://schemas.microsoft.com/office/powerpoint/2010/main" val="271875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9DF7-AAAD-4AEC-A4B8-1BA504F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7ED4-ECD0-4B86-90EA-9AC294E6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86658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Biocompatible, biodegradable, has a good tensile strength, simulates natural ECM of dentin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high alkaline phosphatase activity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soft tissue and hard tissue formation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 trap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osteoinductive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factors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51C-B263-4AFE-AEA6-5D4153F5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6D4B-8577-4543-AABB-8FF71ADE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Mechanically weak and undergoes rapid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degradation, undergoes contraction (shrinkage)</a:t>
            </a:r>
          </a:p>
        </p:txBody>
      </p:sp>
    </p:spTree>
    <p:extLst>
      <p:ext uri="{BB962C8B-B14F-4D97-AF65-F5344CB8AC3E}">
        <p14:creationId xmlns:p14="http://schemas.microsoft.com/office/powerpoint/2010/main" val="243946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5703-DFC2-4D55-A728-7C0490BD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01803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Z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CHITOSAN</a:t>
            </a:r>
            <a:br>
              <a:rPr lang="en-ZW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9D46-15A3-409F-AE52-51EEF121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75" y="2279942"/>
            <a:ext cx="10028862" cy="4317805"/>
          </a:xfrm>
        </p:spPr>
        <p:txBody>
          <a:bodyPr>
            <a:normAutofit/>
          </a:bodyPr>
          <a:lstStyle/>
          <a:p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Deacetylation of chitin</a:t>
            </a:r>
          </a:p>
          <a:p>
            <a:pPr marL="0" indent="0">
              <a:buNone/>
            </a:pPr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Nontoxic, easily bioabsorbable, shows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 activity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forming ability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alkaline phosphatase activity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fibroblast </a:t>
            </a:r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odontoblastic proliferation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7213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2F81-C6F2-468B-BB7D-6FE476C5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ECEE-9154-4327-86F4-5FE6D643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strength and inconsistent behavior with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seeded cells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accurately control the size of the hydrogel pores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modifications of chitosan structure could induce toxicity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439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1D49-62C2-4C57-8E4A-CA72241B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i="1" dirty="0"/>
              <a:t>GLYCOSOAMINOGLYCANS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B164-96AC-4590-B812-B7242995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80554" cy="3867638"/>
          </a:xfrm>
        </p:spPr>
        <p:txBody>
          <a:bodyPr>
            <a:normAutofit/>
          </a:bodyPr>
          <a:lstStyle/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Hyaluronic acid (HA)</a:t>
            </a:r>
          </a:p>
          <a:p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roles in maintaining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morphologic organization by preserving extracellular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  <a:p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tissue engineering</a:t>
            </a:r>
          </a:p>
          <a:p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osteogenesis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environment facilitating chondrogenesis when exposed to its 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initiating factors</a:t>
            </a:r>
          </a:p>
        </p:txBody>
      </p:sp>
    </p:spTree>
    <p:extLst>
      <p:ext uri="{BB962C8B-B14F-4D97-AF65-F5344CB8AC3E}">
        <p14:creationId xmlns:p14="http://schemas.microsoft.com/office/powerpoint/2010/main" val="419605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C76A-2E72-4276-94F7-D795BA8B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b="1" dirty="0"/>
              <a:t>Artificial or synthetic scaffolds</a:t>
            </a:r>
            <a:br>
              <a:rPr lang="en-ZW" b="1" dirty="0"/>
            </a:br>
            <a:r>
              <a:rPr lang="en-ZW" b="1" dirty="0"/>
              <a:t>        - </a:t>
            </a:r>
            <a:r>
              <a:rPr lang="en-ZW" i="1" dirty="0"/>
              <a:t>POLYMERS</a:t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D884-3763-4453-9331-DE10E5B1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Polylactic acid (PLA)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poly‑l‑lactic acid (PLLA)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Polyglycolic acid (PGA) PLGA</a:t>
            </a:r>
          </a:p>
          <a:p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Polyepsiloncaprolactone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(PCL)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3DCB3-2138-44D4-B08B-B34B48E2A18E}"/>
              </a:ext>
            </a:extLst>
          </p:cNvPr>
          <p:cNvSpPr txBox="1"/>
          <p:nvPr/>
        </p:nvSpPr>
        <p:spPr>
          <a:xfrm>
            <a:off x="3249636" y="5422667"/>
            <a:ext cx="882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Hargreaves KM, Law AS. Cohen’s Pathways of the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Pulp. 11th 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DB892-364C-4E00-9C81-612AB4FF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60" y="2523400"/>
            <a:ext cx="5930547" cy="28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3B2D-DA24-4B61-A842-4F15BC06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CEBC-8B71-4D8B-9AB4-7697A3E83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6801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nontoxic, biodegradable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precise manipulation of the physicochemical properties such as mechanical stiffness, degradation rate, porosity, and microstructure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degraded by simple hydrolysis</a:t>
            </a:r>
          </a:p>
        </p:txBody>
      </p:sp>
    </p:spTree>
    <p:extLst>
      <p:ext uri="{BB962C8B-B14F-4D97-AF65-F5344CB8AC3E}">
        <p14:creationId xmlns:p14="http://schemas.microsoft.com/office/powerpoint/2010/main" val="30948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BE72A4-DD61-A58E-CBDD-9A7DC492D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0553C92-2D7B-C6AA-77BA-095D0D5E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1800" dirty="0"/>
          </a:p>
          <a:p>
            <a:pPr>
              <a:defRPr/>
            </a:pP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1C8615-9A22-728A-8CE3-9FE94B2FE087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514600"/>
          <a:ext cx="8305800" cy="3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Definitions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Indications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vs Multiple visit endodontics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Cognitive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Must know</a:t>
                      </a:r>
                    </a:p>
                    <a:p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18A8-88BE-4995-B076-F5866E5F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8DE2-2322-4FB2-98E1-B4EA8275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or acute inflammatory host response</a:t>
            </a:r>
          </a:p>
          <a:p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pH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due to relative acidity of hydrolytically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degraded </a:t>
            </a:r>
            <a:r>
              <a:rPr lang="en-Z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byproducts</a:t>
            </a:r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2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D2B1-1ADC-4CBB-9140-EF5710C0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DELIVERY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6B01-472D-46F3-96E4-083A5969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986658" cy="38395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Resultant mixture must be delivered in a spatially appropriate fashion into the space of the root canal system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Hypoxic conditions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cells proliferate faster and release greater levels of (VEGF 1)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 a scaffold with chemotactic factors into the root canal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homing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attracted to the scaffold along with supportive blood vessels in a progressive manner </a:t>
            </a:r>
            <a:endParaRPr lang="en-Z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B18B-296B-4CCA-95A2-B9CA4178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AN OVERVIEW OF POTENTIAL TECHNOLOGIES FOR</a:t>
            </a:r>
            <a:br>
              <a:rPr lang="en-US" b="1" dirty="0"/>
            </a:br>
            <a:r>
              <a:rPr lang="en-ZW" b="1" dirty="0"/>
              <a:t>REGENERATIVE ENDODONTICS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FA7A-C7CA-42A7-BF9F-D29C7AD7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regenerative approaches used in endodontics are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canal revascularization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Postnatal stem cell therapy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 implantation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Injectable scaffold delivery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 implantation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cell printing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therapy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2337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9E0C-CD71-45C4-983C-D7B20A42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CANAL REVASCULARIZATION VIA BLOOD CLOTTING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EBAC-1F42-45C4-B144-94290FC6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96148" cy="34163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Revascularization of necrotic root canal systems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disinfection followed by establishing bleeding into the canal system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over instrumentation</a:t>
            </a:r>
            <a:r>
              <a:rPr lang="en-ZW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A2CD6-D687-4EDA-AFA5-9C3D0311C4E8}"/>
              </a:ext>
            </a:extLst>
          </p:cNvPr>
          <p:cNvSpPr txBox="1"/>
          <p:nvPr/>
        </p:nvSpPr>
        <p:spPr>
          <a:xfrm>
            <a:off x="2883877" y="4839286"/>
            <a:ext cx="7524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Banchs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Trope M. Revascularization of immature permanent teeth with apical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periodontitis: new treatment protocol? J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</a:t>
            </a:r>
            <a:endParaRPr lang="en-ZW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clinical success rates of endodontic treatment can exceed 90%, regenerative endodontic methods have the potential for regenerating pulp and dentin tissues and therefore may offer an alternative method to save teeth that may have compromised structural integrity.</a:t>
            </a:r>
          </a:p>
          <a:p>
            <a:r>
              <a:rPr lang="en-US" dirty="0"/>
              <a:t>However the most challenging aspects of developing a regenerative endodontic therapy is to understand how the various component procedures can be optimized and integrated to produce the outcome of a regenerated pulp-dentin complex</a:t>
            </a:r>
          </a:p>
          <a:p>
            <a:r>
              <a:rPr lang="en-US" dirty="0"/>
              <a:t>The future development of regenerative endodontic procedures will require a comprehensive research program directed at each of these components and their application to our patients. The unleashed potential of regenerative endodontics may benefit patients.</a:t>
            </a:r>
          </a:p>
        </p:txBody>
      </p:sp>
    </p:spTree>
    <p:extLst>
      <p:ext uri="{BB962C8B-B14F-4D97-AF65-F5344CB8AC3E}">
        <p14:creationId xmlns:p14="http://schemas.microsoft.com/office/powerpoint/2010/main" val="335675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409B-823D-995F-2573-DEE4E96A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1872-0610-40FF-9F31-B5E5E638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platelet rich plasma?</a:t>
            </a:r>
          </a:p>
          <a:p>
            <a:r>
              <a:rPr lang="en-IN" dirty="0"/>
              <a:t>What is platelet rich fibrin?</a:t>
            </a:r>
          </a:p>
          <a:p>
            <a:r>
              <a:rPr lang="en-IN" dirty="0"/>
              <a:t>Give advantages and disadvantages of chitosan</a:t>
            </a:r>
          </a:p>
        </p:txBody>
      </p:sp>
    </p:spTree>
    <p:extLst>
      <p:ext uri="{BB962C8B-B14F-4D97-AF65-F5344CB8AC3E}">
        <p14:creationId xmlns:p14="http://schemas.microsoft.com/office/powerpoint/2010/main" val="366678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9855"/>
            <a:ext cx="8825659" cy="44334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Cohen’s pathway of pulp- first south Asian edition</a:t>
            </a:r>
          </a:p>
          <a:p>
            <a:r>
              <a:rPr lang="en-US" dirty="0"/>
              <a:t>Grossman’s ENDODONTIC PRACTICE-13th edition</a:t>
            </a:r>
          </a:p>
          <a:p>
            <a:r>
              <a:rPr lang="en-US" dirty="0"/>
              <a:t>Regenerative Endodontics, SAMI M.A CHOGLE,BDS,DMD,MSD, HAROLD E. GOODIS,DDS, DENTAL CLINICS OF NORTH AMERICA, </a:t>
            </a:r>
            <a:r>
              <a:rPr lang="en-US" dirty="0" err="1"/>
              <a:t>july</a:t>
            </a:r>
            <a:r>
              <a:rPr lang="en-US" dirty="0"/>
              <a:t> 2012,volume 56, number 3.</a:t>
            </a:r>
          </a:p>
          <a:p>
            <a:r>
              <a:rPr lang="en-US" dirty="0"/>
              <a:t>Regenerative Endodontics: A Review of Current Status and a Call for Action Peter E. Murray, BSc(Hons), PhD,* Franklin Garcia-Godoy, DDS, MS,† and Kenneth M. Hargreaves, DDS, </a:t>
            </a:r>
            <a:r>
              <a:rPr lang="en-US" dirty="0" err="1"/>
              <a:t>PhD‡JOE</a:t>
            </a:r>
            <a:r>
              <a:rPr lang="en-US" dirty="0"/>
              <a:t> — Volume 33, Number 4, April 2007.</a:t>
            </a:r>
          </a:p>
          <a:p>
            <a:r>
              <a:rPr lang="en-US" dirty="0" err="1"/>
              <a:t>Yoshpe</a:t>
            </a:r>
            <a:r>
              <a:rPr lang="en-US" dirty="0"/>
              <a:t> M, </a:t>
            </a:r>
            <a:r>
              <a:rPr lang="en-US" dirty="0" err="1"/>
              <a:t>Einy</a:t>
            </a:r>
            <a:r>
              <a:rPr lang="en-US" dirty="0"/>
              <a:t> S, </a:t>
            </a:r>
            <a:r>
              <a:rPr lang="en-US" dirty="0" err="1"/>
              <a:t>Ruparel</a:t>
            </a:r>
            <a:r>
              <a:rPr lang="en-US" dirty="0"/>
              <a:t> N, Lin S, Kaufman AY. Regenerative Endodontics: A Potential Solution for External Root Resorption (Case Series). Journal of Endodontics. 2020 Feb 1;46(2):192-9.</a:t>
            </a:r>
          </a:p>
          <a:p>
            <a:r>
              <a:rPr lang="en-US" dirty="0" err="1"/>
              <a:t>Cymerman</a:t>
            </a:r>
            <a:r>
              <a:rPr lang="en-US" dirty="0"/>
              <a:t> JJ, </a:t>
            </a:r>
            <a:r>
              <a:rPr lang="en-US" dirty="0" err="1"/>
              <a:t>Nosrat</a:t>
            </a:r>
            <a:r>
              <a:rPr lang="en-US" dirty="0"/>
              <a:t> A. Regenerative endodontic treatment as a biologically based approach for non-surgical retreatment of immature teeth. Journal of endodontics. 2020 Jan 1;46(1):44-50.</a:t>
            </a:r>
          </a:p>
          <a:p>
            <a:r>
              <a:rPr lang="en-US" dirty="0"/>
              <a:t>Kim SG, </a:t>
            </a:r>
            <a:r>
              <a:rPr lang="en-US" dirty="0" err="1"/>
              <a:t>Malek</a:t>
            </a:r>
            <a:r>
              <a:rPr lang="en-US" dirty="0"/>
              <a:t> M, Sigurdsson A, Lin LM, </a:t>
            </a:r>
            <a:r>
              <a:rPr lang="en-US" dirty="0" err="1"/>
              <a:t>Kahler</a:t>
            </a:r>
            <a:r>
              <a:rPr lang="en-US" dirty="0"/>
              <a:t> B. Regenerative endodontics: a comprehensive review. International endodontic journal. 2018 Dec;51(12):1367-88.</a:t>
            </a:r>
          </a:p>
        </p:txBody>
      </p:sp>
    </p:spTree>
    <p:extLst>
      <p:ext uri="{BB962C8B-B14F-4D97-AF65-F5344CB8AC3E}">
        <p14:creationId xmlns:p14="http://schemas.microsoft.com/office/powerpoint/2010/main" val="271767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2475-BB81-2A5B-588A-F611638D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4ED8-62D6-3A2D-456C-40AFE430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1136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8000" dirty="0"/>
              <a:t>      </a:t>
            </a:r>
          </a:p>
          <a:p>
            <a:pPr marL="0" indent="0">
              <a:buNone/>
            </a:pPr>
            <a:r>
              <a:rPr lang="en-IN" sz="8000" dirty="0"/>
              <a:t>           THANKYOU</a:t>
            </a:r>
          </a:p>
        </p:txBody>
      </p:sp>
    </p:spTree>
    <p:extLst>
      <p:ext uri="{BB962C8B-B14F-4D97-AF65-F5344CB8AC3E}">
        <p14:creationId xmlns:p14="http://schemas.microsoft.com/office/powerpoint/2010/main" val="33383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7598-98EB-493E-BDC3-C0FF97D4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D05C-A03D-4D41-B54C-3BCEBC015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113" y="2372139"/>
            <a:ext cx="5314121" cy="3962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INTRODUCTION</a:t>
            </a:r>
            <a:endParaRPr lang="en-ZW" dirty="0"/>
          </a:p>
          <a:p>
            <a:r>
              <a:rPr lang="en-ZW" dirty="0"/>
              <a:t>HISTORY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PRESENT SCENARIO OF REGENERATIVE ENDODONTICS</a:t>
            </a:r>
          </a:p>
          <a:p>
            <a:r>
              <a:rPr lang="en-ZW" dirty="0"/>
              <a:t>GOALS &amp; OBJECTIVES</a:t>
            </a:r>
          </a:p>
          <a:p>
            <a:r>
              <a:rPr lang="en-US" dirty="0"/>
              <a:t>TRILOGY OF REGENERATION</a:t>
            </a:r>
            <a:endParaRPr lang="en-ZW" dirty="0"/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Stem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Growth Factors/Morphogens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Scaffolds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b="1" dirty="0"/>
              <a:t>Delivery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5216-5E03-4BEC-BB71-4D992AC6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372139"/>
            <a:ext cx="5320679" cy="3962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CLINICAL STUDIES ON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Clinical Procedures Related to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Overview of Clinical Revascularization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AAE Revascularization Protocol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Newer Approaches for regenerative endodontics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Clinical Measures of Treatment Outcome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REFERENCES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50313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392E-266A-4F2A-A4B0-73B15CE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i="1" dirty="0"/>
              <a:t>PLATELET RICH PLASMA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AE24-83E8-4A4A-BBC7-A71D8CFA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platelet concentrate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source of growth factors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addendum/substitute scaffold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concentration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PRP exceeds 1 million/mL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7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8ADA-8AF6-4CBD-9128-AD653240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D62B-862A-4777-9725-B4B50B81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98617" cy="3416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times more than that of the normal platelet count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number of growth factors </a:t>
            </a: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the proliferation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stem cells to induce healing and regeneration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suspension of different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factors like PDGF, TGF‑b, IGF, VEGF, epidermal growth factor, and epithelial cell growth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E61F3-4B17-4CD6-BBCE-A807A9A0D075}"/>
              </a:ext>
            </a:extLst>
          </p:cNvPr>
          <p:cNvSpPr txBox="1"/>
          <p:nvPr/>
        </p:nvSpPr>
        <p:spPr>
          <a:xfrm>
            <a:off x="3502856" y="5561166"/>
            <a:ext cx="795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Kaur P, Puneet VD. Platelet‑rich plasma: A novel bioengineering</a:t>
            </a:r>
          </a:p>
          <a:p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concept. Trends </a:t>
            </a:r>
            <a:r>
              <a:rPr lang="en-ZW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Biomater</a:t>
            </a:r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</a:t>
            </a:r>
            <a:r>
              <a:rPr lang="en-ZW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Organs 2011</a:t>
            </a:r>
          </a:p>
        </p:txBody>
      </p:sp>
    </p:spTree>
    <p:extLst>
      <p:ext uri="{BB962C8B-B14F-4D97-AF65-F5344CB8AC3E}">
        <p14:creationId xmlns:p14="http://schemas.microsoft.com/office/powerpoint/2010/main" val="5891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34A0C9-69EA-478D-8D52-59729EB36E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7234" y="651119"/>
            <a:ext cx="10437706" cy="55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3169-F6D3-4C14-8BD6-F453AC59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03DA-9FCC-4B5D-B8A3-2DB6CB52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blood in young patients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special equipment and reagents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 of </a:t>
            </a:r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F7A26-C30E-49B0-A8FB-22C7BBEDBFA3}"/>
              </a:ext>
            </a:extLst>
          </p:cNvPr>
          <p:cNvSpPr txBox="1"/>
          <p:nvPr/>
        </p:nvSpPr>
        <p:spPr>
          <a:xfrm>
            <a:off x="5964702" y="4665580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Jadhav G , J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  <a:endParaRPr lang="en-ZW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1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5BCF-6F2C-4C3F-8D8D-E9A6A92E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i="1" dirty="0"/>
              <a:t>PLATELET RICH FIBRIN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B3A80-FC00-4B63-89E8-4728BD827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Second‑generation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concentrate named 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choukroun’s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without anticoagulant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top centrifuge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3000rpm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 min 2700rpm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6E627-87A8-47BB-A90C-D6C7ABF36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40"/>
          <a:stretch/>
        </p:blipFill>
        <p:spPr>
          <a:xfrm>
            <a:off x="6476597" y="3555664"/>
            <a:ext cx="3954182" cy="2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06D2-7DE6-43D4-81CB-9E1C6AEC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0A83-4CA7-4A67-94C8-86A20489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06" y="2510035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Acellular platelet poor plasma at peak level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PRF clot in intermediate level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Red fraction of red blood cells at the base level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11202-6AF8-440B-BFE8-4CE39530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102" y="2510035"/>
            <a:ext cx="4718692" cy="36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1135</Words>
  <Application>Microsoft Office PowerPoint</Application>
  <PresentationFormat>Widescreen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RUNGTA COLLEGE OF DENTAL SCIENCES AND RESEARCH</vt:lpstr>
      <vt:lpstr>Specific learning Objectives </vt:lpstr>
      <vt:lpstr>CONTENT</vt:lpstr>
      <vt:lpstr>PLATELET RICH PLASMA</vt:lpstr>
      <vt:lpstr>PowerPoint Presentation</vt:lpstr>
      <vt:lpstr>PowerPoint Presentation</vt:lpstr>
      <vt:lpstr>PowerPoint Presentation</vt:lpstr>
      <vt:lpstr>PLATELET RICH FIBRIN</vt:lpstr>
      <vt:lpstr>PowerPoint Presentation</vt:lpstr>
      <vt:lpstr>Biological properties of Platelet Rich Fibrin</vt:lpstr>
      <vt:lpstr>Attributes of platelet‑rich fibrin</vt:lpstr>
      <vt:lpstr>COLLAGEN </vt:lpstr>
      <vt:lpstr>Advantages</vt:lpstr>
      <vt:lpstr>Disadvantages</vt:lpstr>
      <vt:lpstr>CHITOSAN </vt:lpstr>
      <vt:lpstr>PowerPoint Presentation</vt:lpstr>
      <vt:lpstr>GLYCOSOAMINOGLYCANS</vt:lpstr>
      <vt:lpstr>Artificial or synthetic scaffolds         - POLYMERS </vt:lpstr>
      <vt:lpstr>PowerPoint Presentation</vt:lpstr>
      <vt:lpstr>PowerPoint Presentation</vt:lpstr>
      <vt:lpstr>DELIVERY SYSTEM</vt:lpstr>
      <vt:lpstr>AN OVERVIEW OF POTENTIAL TECHNOLOGIES FOR REGENERATIVE ENDODONTICS</vt:lpstr>
      <vt:lpstr>ROOT CANAL REVASCULARIZATION VIA BLOOD CLOTTING</vt:lpstr>
      <vt:lpstr>TAKE HOME MESSAGE</vt:lpstr>
      <vt:lpstr>QUESTIONS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shalvi wadighare</dc:creator>
  <cp:lastModifiedBy>shalvi wadighare</cp:lastModifiedBy>
  <cp:revision>1</cp:revision>
  <dcterms:created xsi:type="dcterms:W3CDTF">2023-04-17T17:59:24Z</dcterms:created>
  <dcterms:modified xsi:type="dcterms:W3CDTF">2023-04-17T18:01:45Z</dcterms:modified>
</cp:coreProperties>
</file>